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7" r:id="rId5"/>
    <p:sldId id="266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558"/>
  </p:normalViewPr>
  <p:slideViewPr>
    <p:cSldViewPr snapToGrid="0">
      <p:cViewPr varScale="1">
        <p:scale>
          <a:sx n="109" d="100"/>
          <a:sy n="109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21.01.2025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ترکیب احتمالات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algn="l"/>
            <a:r>
              <a:rPr lang="en-GB" sz="2400" b="0" i="0" dirty="0">
                <a:effectLst/>
                <a:latin typeface="Roboto" panose="02000000000000000000" pitchFamily="2" charset="0"/>
              </a:rPr>
              <a:t>Combining Probabilities</a:t>
            </a:r>
            <a:endParaRPr lang="en-GB" b="1" i="0" dirty="0">
              <a:effectLst/>
              <a:latin typeface="CoFo Brillian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دوم – درس پنجم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669204" y="6293543"/>
            <a:ext cx="245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b="0" i="0" dirty="0"/>
              <a:t>مقدمه ای بر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3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Introduction to Probability</a:t>
            </a:r>
            <a:r>
              <a:rPr lang="en-EE" dirty="0"/>
              <a:t> 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E7628D-92AD-8EA4-D37D-25BEE73A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031" y="1664677"/>
            <a:ext cx="7678616" cy="38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CDB9CA-F08A-DEB3-3AB9-5139822518F1}"/>
              </a:ext>
            </a:extLst>
          </p:cNvPr>
          <p:cNvSpPr txBox="1"/>
          <p:nvPr/>
        </p:nvSpPr>
        <p:spPr>
          <a:xfrm>
            <a:off x="1840523" y="1018346"/>
            <a:ext cx="93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تیم میزبان در ۲۴٪ و تیم میهمان در ۳۳٪ درصد مسابقات موفق به </a:t>
            </a:r>
            <a:r>
              <a:rPr lang="fa-IR" dirty="0" err="1"/>
              <a:t>گلزنی</a:t>
            </a:r>
            <a:r>
              <a:rPr lang="fa-IR" dirty="0"/>
              <a:t> نشوند </a:t>
            </a:r>
            <a:r>
              <a:rPr lang="en-EE" dirty="0"/>
              <a:t>،</a:t>
            </a:r>
            <a:r>
              <a:rPr lang="fa-IR" dirty="0"/>
              <a:t> به نظرتان در چند درصد مسابقات یکی از تیم ها موفق به گل زنی </a:t>
            </a:r>
            <a:r>
              <a:rPr lang="fa-IR" dirty="0" err="1"/>
              <a:t>نمی</a:t>
            </a:r>
            <a:r>
              <a:rPr lang="fa-IR" dirty="0"/>
              <a:t> شود؟  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EBD96-A2C5-7800-6BE6-B65A7CDB67AE}"/>
              </a:ext>
            </a:extLst>
          </p:cNvPr>
          <p:cNvSpPr txBox="1"/>
          <p:nvPr/>
        </p:nvSpPr>
        <p:spPr>
          <a:xfrm>
            <a:off x="5795834" y="2545612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24+33=57%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A4E15-6C3E-EEC9-4059-21B5BDF52D7D}"/>
              </a:ext>
            </a:extLst>
          </p:cNvPr>
          <p:cNvSpPr txBox="1"/>
          <p:nvPr/>
        </p:nvSpPr>
        <p:spPr>
          <a:xfrm>
            <a:off x="7535118" y="2556889"/>
            <a:ext cx="126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کمتر از 57 %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62205-7ACA-51FE-FAB4-C45FC15310C3}"/>
              </a:ext>
            </a:extLst>
          </p:cNvPr>
          <p:cNvSpPr txBox="1"/>
          <p:nvPr/>
        </p:nvSpPr>
        <p:spPr>
          <a:xfrm>
            <a:off x="9314415" y="257076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بیشتر از 57 %</a:t>
            </a:r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23E84A5-35B6-FEE1-3DC3-BAF359EF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8" y="4511598"/>
            <a:ext cx="2656112" cy="26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text&#10;&#10;AI-generated content may be incorrect.">
            <a:extLst>
              <a:ext uri="{FF2B5EF4-FFF2-40B4-BE49-F238E27FC236}">
                <a16:creationId xmlns:a16="http://schemas.microsoft.com/office/drawing/2014/main" id="{128E4042-74DF-2FB4-853B-72410130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846364"/>
            <a:ext cx="4940300" cy="1181100"/>
          </a:xfrm>
          <a:prstGeom prst="rect">
            <a:avLst/>
          </a:prstGeom>
        </p:spPr>
      </p:pic>
      <p:pic>
        <p:nvPicPr>
          <p:cNvPr id="7" name="Picture 6" descr="A yellow and green striped background&#10;&#10;AI-generated content may be incorrect.">
            <a:extLst>
              <a:ext uri="{FF2B5EF4-FFF2-40B4-BE49-F238E27FC236}">
                <a16:creationId xmlns:a16="http://schemas.microsoft.com/office/drawing/2014/main" id="{B89B2937-24C2-61F2-9395-5D6A4B669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86" y="4136126"/>
            <a:ext cx="4927600" cy="119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B33C4-2579-F690-47F0-D97513C9A67A}"/>
              </a:ext>
            </a:extLst>
          </p:cNvPr>
          <p:cNvSpPr txBox="1"/>
          <p:nvPr/>
        </p:nvSpPr>
        <p:spPr>
          <a:xfrm>
            <a:off x="891721" y="2368001"/>
            <a:ext cx="514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وقتی دو رویداد </a:t>
            </a:r>
            <a:r>
              <a:rPr lang="fa-IR" dirty="0" err="1"/>
              <a:t>نمی‌توانند</a:t>
            </a:r>
            <a:r>
              <a:rPr lang="fa-IR" dirty="0"/>
              <a:t> همزمان رخ دهند، ، </a:t>
            </a:r>
            <a:r>
              <a:rPr lang="fa-IR" dirty="0" err="1"/>
              <a:t>احتمال‌ها</a:t>
            </a:r>
            <a:r>
              <a:rPr lang="fa-IR" dirty="0"/>
              <a:t> با هم تداخل ندارند.  مثلا تیم میزبان </a:t>
            </a:r>
            <a:r>
              <a:rPr lang="fa-IR" dirty="0" err="1"/>
              <a:t>هم‌زمان</a:t>
            </a:r>
            <a:r>
              <a:rPr lang="fa-IR" dirty="0"/>
              <a:t> ۰ گل و ۱ گل بزند.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079BD-E991-7CBB-A8C0-AF0A5BE146F6}"/>
              </a:ext>
            </a:extLst>
          </p:cNvPr>
          <p:cNvSpPr txBox="1"/>
          <p:nvPr/>
        </p:nvSpPr>
        <p:spPr>
          <a:xfrm>
            <a:off x="4865078" y="5688470"/>
            <a:ext cx="667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بعضی رویداد ها </a:t>
            </a:r>
            <a:r>
              <a:rPr lang="fa-IR" dirty="0" err="1"/>
              <a:t>می‌توانند</a:t>
            </a:r>
            <a:r>
              <a:rPr lang="fa-IR" dirty="0"/>
              <a:t> </a:t>
            </a:r>
            <a:r>
              <a:rPr lang="fa-IR" dirty="0" err="1"/>
              <a:t>هم‌زمان</a:t>
            </a:r>
            <a:r>
              <a:rPr lang="fa-IR" dirty="0"/>
              <a:t> رخ دهند ، مثلا </a:t>
            </a:r>
            <a:r>
              <a:rPr lang="fa-IR" dirty="0" err="1"/>
              <a:t>پیش‌بینی</a:t>
            </a:r>
            <a:r>
              <a:rPr lang="fa-IR" dirty="0"/>
              <a:t>  باران و باد در هواشناسی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1A1E6EC-8259-4AC3-B3A2-5765FA89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23" y="-905081"/>
            <a:ext cx="6062110" cy="6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88B8C-D223-2810-DEE1-966A32FC1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BD5DDF-F8A5-8308-807D-5C63CAEB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031" y="1664677"/>
            <a:ext cx="7678616" cy="38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A8E92-ED0C-5C59-4560-F8F4657D914F}"/>
              </a:ext>
            </a:extLst>
          </p:cNvPr>
          <p:cNvSpPr txBox="1"/>
          <p:nvPr/>
        </p:nvSpPr>
        <p:spPr>
          <a:xfrm>
            <a:off x="1840523" y="1018346"/>
            <a:ext cx="93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تیم میزبان در ۲۴٪ و تیم میهمان در ۳۳٪ درصد مسابقات موفق به </a:t>
            </a:r>
            <a:r>
              <a:rPr lang="fa-IR" dirty="0" err="1"/>
              <a:t>گلزنی</a:t>
            </a:r>
            <a:r>
              <a:rPr lang="fa-IR" dirty="0"/>
              <a:t> نشوند </a:t>
            </a:r>
            <a:r>
              <a:rPr lang="en-EE" dirty="0"/>
              <a:t>،</a:t>
            </a:r>
            <a:r>
              <a:rPr lang="fa-IR" dirty="0"/>
              <a:t> به نظرتان در چند درصد مسابقات یکی از تیم ها موفق به گل زنی </a:t>
            </a:r>
            <a:r>
              <a:rPr lang="fa-IR" dirty="0" err="1"/>
              <a:t>نمی</a:t>
            </a:r>
            <a:r>
              <a:rPr lang="fa-IR" dirty="0"/>
              <a:t> شود؟  </a:t>
            </a:r>
            <a:endParaRPr lang="en-E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0C82D-52C6-C64F-262F-D8D79D9DB14E}"/>
              </a:ext>
            </a:extLst>
          </p:cNvPr>
          <p:cNvSpPr txBox="1"/>
          <p:nvPr/>
        </p:nvSpPr>
        <p:spPr>
          <a:xfrm>
            <a:off x="7535118" y="2556889"/>
            <a:ext cx="126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کمتر از 57 %</a:t>
            </a:r>
          </a:p>
        </p:txBody>
      </p:sp>
      <p:pic>
        <p:nvPicPr>
          <p:cNvPr id="4" name="Picture 3" descr="A red and black rectangle with numbers&#10;&#10;AI-generated content may be incorrect.">
            <a:extLst>
              <a:ext uri="{FF2B5EF4-FFF2-40B4-BE49-F238E27FC236}">
                <a16:creationId xmlns:a16="http://schemas.microsoft.com/office/drawing/2014/main" id="{92872431-C840-64FB-0C99-BAC2A9C1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80" y="3818433"/>
            <a:ext cx="4965700" cy="11811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2CFB852-F5D1-9C04-A171-A9F40BDE3CFA}"/>
              </a:ext>
            </a:extLst>
          </p:cNvPr>
          <p:cNvSpPr/>
          <p:nvPr/>
        </p:nvSpPr>
        <p:spPr>
          <a:xfrm rot="16200000">
            <a:off x="6858001" y="5096427"/>
            <a:ext cx="222739" cy="3106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FF6D-2755-22BE-3181-996764B9A674}"/>
              </a:ext>
            </a:extLst>
          </p:cNvPr>
          <p:cNvSpPr txBox="1"/>
          <p:nvPr/>
        </p:nvSpPr>
        <p:spPr>
          <a:xfrm>
            <a:off x="5099538" y="5571545"/>
            <a:ext cx="630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افزودن ۲۴٪ به ۳۳٪ یعنی آن مسابقات را دوبار حساب </a:t>
            </a:r>
            <a:r>
              <a:rPr lang="fa-IR" dirty="0" err="1"/>
              <a:t>کرده‌ایم</a:t>
            </a:r>
            <a:r>
              <a:rPr lang="fa-I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91FA0-150C-A7F5-AC5B-FD41AE65580E}"/>
              </a:ext>
            </a:extLst>
          </p:cNvPr>
          <p:cNvSpPr txBox="1"/>
          <p:nvPr/>
        </p:nvSpPr>
        <p:spPr>
          <a:xfrm>
            <a:off x="4434338" y="6008437"/>
            <a:ext cx="564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ناحیه همپوشانی در نمودار </a:t>
            </a:r>
            <a:r>
              <a:rPr lang="fa-IR" dirty="0" err="1"/>
              <a:t>نشان‌دهنده</a:t>
            </a:r>
            <a:r>
              <a:rPr lang="fa-IR" dirty="0"/>
              <a:t> احتمال گل نزدن هر دو تیم </a:t>
            </a:r>
            <a:r>
              <a:rPr lang="fa-IR" dirty="0" err="1"/>
              <a:t>می‌باشد</a:t>
            </a:r>
            <a:r>
              <a:rPr lang="fa-IR" dirty="0"/>
              <a:t>.</a:t>
            </a:r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7B327-96CD-881E-4D95-80DEBD4124A0}"/>
              </a:ext>
            </a:extLst>
          </p:cNvPr>
          <p:cNvSpPr txBox="1"/>
          <p:nvPr/>
        </p:nvSpPr>
        <p:spPr>
          <a:xfrm>
            <a:off x="282304" y="6008437"/>
            <a:ext cx="415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GB" sz="2800" dirty="0"/>
              <a:t>P </a:t>
            </a:r>
            <a:r>
              <a:rPr lang="en-GB" dirty="0"/>
              <a:t>(Home Goals = 0 and Away Goals = 0)</a:t>
            </a:r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C6692164-1971-FCBC-3F85-A50C511C4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832" y="4910830"/>
            <a:ext cx="1947170" cy="19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football game&#10;&#10;AI-generated content may be incorrect.">
            <a:extLst>
              <a:ext uri="{FF2B5EF4-FFF2-40B4-BE49-F238E27FC236}">
                <a16:creationId xmlns:a16="http://schemas.microsoft.com/office/drawing/2014/main" id="{8C4E123B-722B-BC8A-8B97-054D5599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1" y="784452"/>
            <a:ext cx="4875423" cy="5289096"/>
          </a:xfrm>
          <a:prstGeom prst="rect">
            <a:avLst/>
          </a:prstGeom>
        </p:spPr>
      </p:pic>
      <p:pic>
        <p:nvPicPr>
          <p:cNvPr id="6" name="Screen Recording 2025-01-20 at 22.26.11">
            <a:hlinkClick r:id="" action="ppaction://media"/>
            <a:extLst>
              <a:ext uri="{FF2B5EF4-FFF2-40B4-BE49-F238E27FC236}">
                <a16:creationId xmlns:a16="http://schemas.microsoft.com/office/drawing/2014/main" id="{F3780DE6-CB86-DC8F-162F-E4EDFA949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784452"/>
            <a:ext cx="4498748" cy="1084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FFCBB-DAF4-4501-4AB4-E7987450B0F1}"/>
              </a:ext>
            </a:extLst>
          </p:cNvPr>
          <p:cNvSpPr txBox="1"/>
          <p:nvPr/>
        </p:nvSpPr>
        <p:spPr>
          <a:xfrm>
            <a:off x="6890657" y="2530929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24% + 33% - 7% = 50% </a:t>
            </a: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806770B4-8DFD-5C20-C5B4-265474574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586" y="4506685"/>
            <a:ext cx="2633807" cy="2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3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13FB-4655-3370-4E1B-2F19EC26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قانون کلی</a:t>
            </a:r>
            <a:endParaRPr lang="en-EE" dirty="0"/>
          </a:p>
        </p:txBody>
      </p:sp>
      <p:pic>
        <p:nvPicPr>
          <p:cNvPr id="4" name="Screen Recording 2025-01-20 at 22.36.04">
            <a:hlinkClick r:id="" action="ppaction://media"/>
            <a:extLst>
              <a:ext uri="{FF2B5EF4-FFF2-40B4-BE49-F238E27FC236}">
                <a16:creationId xmlns:a16="http://schemas.microsoft.com/office/drawing/2014/main" id="{B9F5A862-7FB9-5803-EB97-7A41D32A9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51" y="1128796"/>
            <a:ext cx="65024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C94BB-AFAE-68CE-F341-43F3701BEB36}"/>
              </a:ext>
            </a:extLst>
          </p:cNvPr>
          <p:cNvSpPr txBox="1"/>
          <p:nvPr/>
        </p:nvSpPr>
        <p:spPr>
          <a:xfrm>
            <a:off x="3784663" y="3536601"/>
            <a:ext cx="786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وقتی دو رویداد </a:t>
            </a:r>
            <a:r>
              <a:rPr lang="fa-IR" dirty="0" err="1"/>
              <a:t>نمی</a:t>
            </a:r>
            <a:r>
              <a:rPr lang="fa-IR" dirty="0"/>
              <a:t> توانند هر دو همزمان اتفاق </a:t>
            </a:r>
            <a:r>
              <a:rPr lang="fa-IR" dirty="0" err="1"/>
              <a:t>بیفتند</a:t>
            </a:r>
            <a:r>
              <a:rPr lang="fa-IR" dirty="0"/>
              <a:t>(ناسازگار باشند)، احتمال وقوع هر کدام می شود : 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DE646-7C37-846D-7023-BE56251F577C}"/>
              </a:ext>
            </a:extLst>
          </p:cNvPr>
          <p:cNvSpPr txBox="1"/>
          <p:nvPr/>
        </p:nvSpPr>
        <p:spPr>
          <a:xfrm>
            <a:off x="1143235" y="350569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GB" sz="2800" dirty="0"/>
              <a:t>P</a:t>
            </a:r>
            <a:r>
              <a:rPr lang="en-GB" dirty="0"/>
              <a:t> (A or B)=P(A)+P(B)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800C4-3982-DBC8-3F63-86F3BA4E230A}"/>
              </a:ext>
            </a:extLst>
          </p:cNvPr>
          <p:cNvSpPr txBox="1"/>
          <p:nvPr/>
        </p:nvSpPr>
        <p:spPr>
          <a:xfrm>
            <a:off x="4261757" y="4085422"/>
            <a:ext cx="738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وقتی هر دو به طور همزمان رخ </a:t>
            </a:r>
            <a:r>
              <a:rPr lang="fa-IR" dirty="0" err="1"/>
              <a:t>می‌دهند</a:t>
            </a:r>
            <a:r>
              <a:rPr lang="fa-IR" dirty="0"/>
              <a:t>(همپوشانی دارند)، باید میزان همپوشانی را کم کنیم. </a:t>
            </a:r>
            <a:endParaRPr lang="en-E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243C6-969F-5832-4383-FCA750722164}"/>
              </a:ext>
            </a:extLst>
          </p:cNvPr>
          <p:cNvSpPr txBox="1"/>
          <p:nvPr/>
        </p:nvSpPr>
        <p:spPr>
          <a:xfrm>
            <a:off x="1143237" y="4085422"/>
            <a:ext cx="3408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GB" sz="2800" dirty="0"/>
              <a:t>P</a:t>
            </a:r>
            <a:r>
              <a:rPr lang="en-GB" dirty="0"/>
              <a:t> (A or B)=P(A)+P(B)−P(A and B).</a:t>
            </a:r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7B11C53-9153-D78B-D101-58764787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586" y="4506685"/>
            <a:ext cx="2633807" cy="2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A06F-07D2-2935-95F2-49A28A0E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چقدر احتمال دارد که 2 گل یا بیشتر از هر تیم ببینیم؟</a:t>
            </a:r>
            <a:endParaRPr lang="en-EE" dirty="0"/>
          </a:p>
        </p:txBody>
      </p:sp>
      <p:pic>
        <p:nvPicPr>
          <p:cNvPr id="5" name="Content Placeholder 4" descr="A red and blue squares with black text&#10;&#10;AI-generated content may be incorrect.">
            <a:extLst>
              <a:ext uri="{FF2B5EF4-FFF2-40B4-BE49-F238E27FC236}">
                <a16:creationId xmlns:a16="http://schemas.microsoft.com/office/drawing/2014/main" id="{0C13A2F6-94EA-9D5C-8CE3-09AADDC8B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650" y="2294958"/>
            <a:ext cx="6362700" cy="1485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766B8-296B-E530-E89A-07D6208F36B5}"/>
              </a:ext>
            </a:extLst>
          </p:cNvPr>
          <p:cNvSpPr txBox="1"/>
          <p:nvPr/>
        </p:nvSpPr>
        <p:spPr>
          <a:xfrm>
            <a:off x="3521449" y="4228068"/>
            <a:ext cx="514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P(Home: 2+ or Away: 2+) = </a:t>
            </a:r>
            <a:r>
              <a:rPr lang="en-EE" dirty="0"/>
              <a:t>0.44 + 0.34 – 0.13 = 0.65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1A261-69D9-EF9E-4D1D-00EF18293BBA}"/>
              </a:ext>
            </a:extLst>
          </p:cNvPr>
          <p:cNvSpPr txBox="1"/>
          <p:nvPr/>
        </p:nvSpPr>
        <p:spPr>
          <a:xfrm>
            <a:off x="3771900" y="4588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957541B3-0A2E-F741-798F-D16F06CB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86" y="4506685"/>
            <a:ext cx="2633807" cy="2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football game&#10;&#10;AI-generated content may be incorrect.">
            <a:extLst>
              <a:ext uri="{FF2B5EF4-FFF2-40B4-BE49-F238E27FC236}">
                <a16:creationId xmlns:a16="http://schemas.microsoft.com/office/drawing/2014/main" id="{BC5BF67E-8B19-685D-E29D-926490CA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60" y="439794"/>
            <a:ext cx="5509079" cy="5978412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1A2FE455-99FB-59B2-641B-ADC2655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86" y="4506685"/>
            <a:ext cx="2633807" cy="2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6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7" y="-434893"/>
            <a:ext cx="7422986" cy="74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3355</TotalTime>
  <Words>313</Words>
  <Application>Microsoft Macintosh PowerPoint</Application>
  <PresentationFormat>Widescreen</PresentationFormat>
  <Paragraphs>27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CoFo Brilliant</vt:lpstr>
      <vt:lpstr>Roboto</vt:lpstr>
      <vt:lpstr>Office Theme</vt:lpstr>
      <vt:lpstr>ترکیب احتمالات</vt:lpstr>
      <vt:lpstr>PowerPoint Presentation</vt:lpstr>
      <vt:lpstr>PowerPoint Presentation</vt:lpstr>
      <vt:lpstr>PowerPoint Presentation</vt:lpstr>
      <vt:lpstr>PowerPoint Presentation</vt:lpstr>
      <vt:lpstr>قانون کلی</vt:lpstr>
      <vt:lpstr>چقدر احتمال دارد که 2 گل یا بیشتر از هر تیم ببینیم؟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25</cp:revision>
  <dcterms:created xsi:type="dcterms:W3CDTF">2024-11-14T17:21:55Z</dcterms:created>
  <dcterms:modified xsi:type="dcterms:W3CDTF">2025-01-21T21:35:57Z</dcterms:modified>
</cp:coreProperties>
</file>